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16" r:id="rId2"/>
    <p:sldId id="266" r:id="rId3"/>
    <p:sldId id="257" r:id="rId4"/>
    <p:sldId id="281" r:id="rId5"/>
    <p:sldId id="282" r:id="rId6"/>
    <p:sldId id="259" r:id="rId7"/>
    <p:sldId id="271" r:id="rId8"/>
    <p:sldId id="260" r:id="rId9"/>
    <p:sldId id="272" r:id="rId10"/>
    <p:sldId id="283" r:id="rId11"/>
    <p:sldId id="313" r:id="rId12"/>
    <p:sldId id="311" r:id="rId13"/>
    <p:sldId id="312" r:id="rId14"/>
    <p:sldId id="261" r:id="rId15"/>
    <p:sldId id="302" r:id="rId16"/>
    <p:sldId id="279" r:id="rId17"/>
    <p:sldId id="303" r:id="rId18"/>
    <p:sldId id="262" r:id="rId19"/>
    <p:sldId id="274" r:id="rId20"/>
    <p:sldId id="263" r:id="rId21"/>
    <p:sldId id="264" r:id="rId22"/>
    <p:sldId id="306" r:id="rId23"/>
    <p:sldId id="276" r:id="rId24"/>
    <p:sldId id="307" r:id="rId25"/>
    <p:sldId id="308" r:id="rId26"/>
    <p:sldId id="309" r:id="rId27"/>
    <p:sldId id="310" r:id="rId28"/>
    <p:sldId id="319" r:id="rId29"/>
    <p:sldId id="305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4" autoAdjust="0"/>
    <p:restoredTop sz="94830"/>
  </p:normalViewPr>
  <p:slideViewPr>
    <p:cSldViewPr snapToGrid="0" snapToObjects="1">
      <p:cViewPr varScale="1">
        <p:scale>
          <a:sx n="113" d="100"/>
          <a:sy n="113" d="100"/>
        </p:scale>
        <p:origin x="9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0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491258"/>
            <a:ext cx="2153356" cy="365125"/>
          </a:xfrm>
        </p:spPr>
        <p:txBody>
          <a:bodyPr/>
          <a:lstStyle/>
          <a:p>
            <a:fld id="{0360841B-B70E-8742-80F7-DDEF7552DBAB}" type="datetime3">
              <a:rPr lang="en-US" smtClean="0"/>
              <a:t>18 October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3745" y="6491258"/>
            <a:ext cx="433775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688" y="6491260"/>
            <a:ext cx="2300111" cy="365125"/>
          </a:xfrm>
        </p:spPr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FC97-14E3-CB44-92B1-FA1EBAFD0195}" type="datetime3">
              <a:rPr lang="en-US" smtClean="0"/>
              <a:t>18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EDD57-63B6-6444-B7FE-62BB2868B0B2}" type="datetime3">
              <a:rPr lang="en-US" smtClean="0"/>
              <a:t>18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3024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83A1-43C8-984C-A7BB-C520146BE963}" type="datetime3">
              <a:rPr lang="en-US" smtClean="0"/>
              <a:t>18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0382-0CBA-A44B-BB6A-4083B33D25D0}" type="datetime3">
              <a:rPr lang="en-US" smtClean="0"/>
              <a:t>18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FE05-97F8-9144-8049-8E268B6AFCF5}" type="datetime3">
              <a:rPr lang="en-US" smtClean="0"/>
              <a:t>18 October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4435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07E6-2E59-1942-A4C8-C7637F4A7019}" type="datetime3">
              <a:rPr lang="en-US" smtClean="0"/>
              <a:t>18 October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4435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A95C-A314-6049-A6A4-81F613B932F4}" type="datetime3">
              <a:rPr lang="en-US" smtClean="0"/>
              <a:t>18 October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BBF9-AC8B-324E-B7F9-E06CF9B14B6E}" type="datetime3">
              <a:rPr lang="en-US" smtClean="0"/>
              <a:t>18 October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EE7B-EBEF-4040-A3D3-23A99242F9AC}" type="datetime3">
              <a:rPr lang="en-US" smtClean="0"/>
              <a:t>18 October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6407-050E-F542-A982-410DF81C0FB1}" type="datetime3">
              <a:rPr lang="en-US" smtClean="0"/>
              <a:t>18 October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922" y="6493024"/>
            <a:ext cx="423615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588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C3DB-9EC9-9E42-9075-725E4944A7EA}" type="datetime3">
              <a:rPr lang="en-US" smtClean="0"/>
              <a:t>18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4055" y="6493024"/>
            <a:ext cx="4303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outdoor, grass, snow, rock&#10;&#10;Description automatically generated">
            <a:extLst>
              <a:ext uri="{FF2B5EF4-FFF2-40B4-BE49-F238E27FC236}">
                <a16:creationId xmlns:a16="http://schemas.microsoft.com/office/drawing/2014/main" id="{329883CD-B722-D442-A881-CCFA19C07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2145"/>
          <a:stretch/>
        </p:blipFill>
        <p:spPr>
          <a:xfrm>
            <a:off x="0" y="-36307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08E9C-5A27-2F44-AAC8-865249CA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Dynamic Memory Allocation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108698-5116-4874-ADE3-132F734E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Dynamic memory is memory that is allocated at run-time.</a:t>
            </a:r>
          </a:p>
          <a:p>
            <a:r>
              <a:rPr lang="en-US" sz="2000">
                <a:solidFill>
                  <a:srgbClr val="FFFFFF"/>
                </a:solidFill>
              </a:rPr>
              <a:t>It is allocated from a region of memory that we call </a:t>
            </a:r>
            <a:r>
              <a:rPr lang="en-US" sz="2000" i="1">
                <a:solidFill>
                  <a:srgbClr val="FFFFFF"/>
                </a:solidFill>
              </a:rPr>
              <a:t>the heap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12348-1605-3540-BA6F-058E192E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2954" y="6456558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4972-CC31-AB4B-AF52-0648CE82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456558"/>
            <a:ext cx="90054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 sz="1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DAC9B-F92C-4842-9DAB-A5E05F47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27334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0E711-F131-4F8E-8AA7-D544F8DD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Dynamic Memory Allocation example: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A dynamic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n-lt"/>
              </a:rPr>
              <a:t> ×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matrix</a:t>
            </a:r>
            <a:endParaRPr lang="en-US" sz="28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2BC9D-D3AD-43C8-AD73-4FA8B874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Example of dynamically allocating an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×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matrix.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destructor, </a:t>
            </a:r>
            <a:r>
              <a:rPr lang="en-US" sz="2000" kern="1200">
                <a:latin typeface="Courier" pitchFamily="2" charset="0"/>
                <a:cs typeface="Courier New" panose="02070309020205020404" pitchFamily="49" charset="0"/>
              </a:rPr>
              <a:t>matrix_delete</a:t>
            </a:r>
            <a:r>
              <a:rPr lang="en-US" sz="2000" kern="1200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iterates and frees the allocated memory for each pointer.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8D03806-893D-46A3-B88C-843A0F30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710841" y="576072"/>
            <a:ext cx="3100387" cy="5715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6001-68ED-4553-9DF1-A69072CD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7ED2C-5DE2-48C3-A78C-3AD38619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90B5BBC-2CC8-5643-9B3C-ACA1064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68955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matrix:  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main()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02017" y="566916"/>
            <a:ext cx="6321870" cy="57241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52ADCEF-11F9-DA40-8765-D93EF748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456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663" y="818457"/>
            <a:ext cx="414611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matrix_create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16280" y="1779635"/>
            <a:ext cx="6436548" cy="329873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9420498-FE01-1249-B43E-22826CC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17916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E66914B-CFDF-4644-B0D5-0F745E1805BF}"/>
              </a:ext>
            </a:extLst>
          </p:cNvPr>
          <p:cNvSpPr txBox="1">
            <a:spLocks/>
          </p:cNvSpPr>
          <p:nvPr/>
        </p:nvSpPr>
        <p:spPr>
          <a:xfrm>
            <a:off x="313156" y="818457"/>
            <a:ext cx="422126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endParaRPr lang="en-US" sz="3400" dirty="0"/>
          </a:p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matrix_delete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3400" kern="12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344678" y="1626767"/>
            <a:ext cx="6436548" cy="36044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585A2DB-CCFC-3849-AFD4-E43D8474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90321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realloc()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900"/>
              <a:t>Defined as:</a:t>
            </a:r>
          </a:p>
          <a:p>
            <a:pPr lvl="1"/>
            <a:r>
              <a:rPr lang="en-US" sz="1900"/>
              <a:t> </a:t>
            </a:r>
            <a:r>
              <a:rPr lang="en-US" sz="1900">
                <a:latin typeface="Courier" pitchFamily="2" charset="0"/>
              </a:rPr>
              <a:t>void *realloc(void *ptr, size_t size)</a:t>
            </a:r>
          </a:p>
          <a:p>
            <a:r>
              <a:rPr lang="en-US" sz="1900"/>
              <a:t>Reallocates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to newly point at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memory on the heap.</a:t>
            </a:r>
          </a:p>
          <a:p>
            <a:pPr lvl="1"/>
            <a:r>
              <a:rPr lang="en-US" sz="1900"/>
              <a:t>This is not strictly true; what </a:t>
            </a:r>
            <a:r>
              <a:rPr lang="en-US" sz="1900">
                <a:latin typeface="Courier" pitchFamily="2" charset="0"/>
              </a:rPr>
              <a:t>realloc()</a:t>
            </a:r>
            <a:r>
              <a:rPr lang="en-US" sz="1900"/>
              <a:t> actually does is deallocate the old object pointed to by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and return a pointer to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but uninitialized memory.</a:t>
            </a:r>
          </a:p>
          <a:p>
            <a:r>
              <a:rPr lang="en-US" sz="1900"/>
              <a:t>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greater than the size of the originally allocated block of memory, the contents of the returned pointer contains everything from the original block, but the extra allocated memory is uninitialized</a:t>
            </a:r>
          </a:p>
          <a:p>
            <a:r>
              <a:rPr lang="en-US" sz="1900"/>
              <a:t>Else 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less than the size of the originally allocated block of memory, the contents of the returned pointer contains exactly the beginning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from the original block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FDAC-0115-4C4E-AB2E-B9525C4B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F8137-7D72-AB49-ACA3-A241A6C3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7F7C5BF-CED4-CA49-B9F6-3B406222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9203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56860-E5BE-9D4E-AC25-75D7B0DE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Dynamically Growing Stack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5AE4B2B-DF9D-B043-A4B1-6D09DB15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916290" y="492573"/>
            <a:ext cx="3028608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6C8F-2C65-A743-B7FC-0A36379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44032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E6980-58DA-E84C-B0C8-23ECFD7B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44032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B46BBA8-E0D7-1047-9505-886111B3B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54327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5A1BC-5F25-6E46-97FA-3D24837F4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1782" b="1"/>
          <a:stretch/>
        </p:blipFill>
        <p:spPr>
          <a:xfrm>
            <a:off x="320041" y="320039"/>
            <a:ext cx="11550395" cy="39885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D4360-38BF-EE4B-B069-0DE9E1C3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stack_create</a:t>
            </a:r>
            <a:r>
              <a:rPr lang="en-US" sz="28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1013C-A83A-5440-8AA7-452DBB9D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1F476-66A0-A846-87FE-85B59F17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DE53A2F-594B-8647-B009-78836BF4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65101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D352B-8F52-364E-8076-38EE852C7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3" b="1"/>
          <a:stretch/>
        </p:blipFill>
        <p:spPr>
          <a:xfrm>
            <a:off x="320040" y="320039"/>
            <a:ext cx="11550396" cy="37531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32B94-F835-5047-B571-40C02FD7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3200" dirty="0" err="1">
                <a:solidFill>
                  <a:schemeClr val="bg1"/>
                </a:solidFill>
                <a:latin typeface="Courier" pitchFamily="2" charset="0"/>
              </a:rPr>
              <a:t>stack_push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689F7-BD06-4D4E-A756-8450E75A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B6459-F3C6-D44B-ABB1-27A9ABA0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F22C2BA-0D17-DE4A-AAC2-A0E522DC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507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free()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If we allocate memory, we must also be able to deallocate (or free) memory.</a:t>
            </a:r>
          </a:p>
          <a:p>
            <a:r>
              <a:rPr lang="en-US" sz="2000">
                <a:solidFill>
                  <a:srgbClr val="FFFFFF"/>
                </a:solidFill>
              </a:rPr>
              <a:t>Another standard C library functions specifically for deallocating memory allocated by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malloc()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calloc()</a:t>
            </a:r>
            <a:r>
              <a:rPr lang="en-US" sz="2000">
                <a:solidFill>
                  <a:srgbClr val="FFFFFF"/>
                </a:solidFill>
              </a:rPr>
              <a:t>, 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realloc()</a:t>
            </a:r>
            <a:r>
              <a:rPr lang="en-US" sz="2000">
                <a:solidFill>
                  <a:srgbClr val="FFFFFF"/>
                </a:solidFill>
              </a:rPr>
              <a:t>. </a:t>
            </a:r>
          </a:p>
          <a:p>
            <a:r>
              <a:rPr lang="en-US" sz="2000">
                <a:solidFill>
                  <a:srgbClr val="FFFFFF"/>
                </a:solidFill>
              </a:rPr>
              <a:t>Defined as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void free(void *ptr)</a:t>
            </a:r>
          </a:p>
          <a:p>
            <a:r>
              <a:rPr lang="en-US" sz="2000">
                <a:solidFill>
                  <a:srgbClr val="FFFFFF"/>
                </a:solidFill>
              </a:rPr>
              <a:t>Deallocates the memory space pointed to by [ptr].</a:t>
            </a:r>
          </a:p>
          <a:p>
            <a:r>
              <a:rPr lang="en-US" sz="2000">
                <a:solidFill>
                  <a:srgbClr val="FFFFFF"/>
                </a:solidFill>
              </a:rPr>
              <a:t>Memory leaks occur if allocated memory isn’t freed.</a:t>
            </a:r>
          </a:p>
          <a:p>
            <a:r>
              <a:rPr lang="en-US" sz="2000">
                <a:solidFill>
                  <a:srgbClr val="FFFFFF"/>
                </a:solidFill>
              </a:rPr>
              <a:t>Segmentation faults/core dumps can occur if a program tries to access memory locations that it isn’t allowed to access.</a:t>
            </a:r>
          </a:p>
          <a:p>
            <a:r>
              <a:rPr lang="en-US" sz="2000">
                <a:solidFill>
                  <a:srgbClr val="FFFFFF"/>
                </a:solidFill>
              </a:rPr>
              <a:t>Pointers that have been freed should be set to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NULL</a:t>
            </a:r>
            <a:r>
              <a:rPr lang="en-US" sz="2000">
                <a:solidFill>
                  <a:srgbClr val="FFFFFF"/>
                </a:solidFill>
              </a:rPr>
              <a:t> to mitigate use-after-free vulnerabilities.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C68FE-B757-F148-9DCE-4F725DDD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6DFC-02D7-F347-A991-4399C2C3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D3FCF97-EC2E-AA41-9C02-32C3EF12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418916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Example of free()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6" r="-1" b="-1"/>
          <a:stretch/>
        </p:blipFill>
        <p:spPr>
          <a:xfrm>
            <a:off x="4654297" y="12536"/>
            <a:ext cx="7537704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44EEB-842A-BD42-8DC9-9B5B9C5D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3984" y="6494136"/>
            <a:ext cx="573869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D80B-79A2-3547-848D-D8491F32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494136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FDF0E047-DDCF-CD44-889C-9D8E471F6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80884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/>
              <a:t>What is dynamic memory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1600"/>
              <a:t>The act of allocating memory for variables on the heap (or called free store) during program run-time.</a:t>
            </a:r>
          </a:p>
          <a:p>
            <a:r>
              <a:rPr lang="en-US" sz="1600"/>
              <a:t>Quite different than compile time (static) allocation:</a:t>
            </a:r>
          </a:p>
          <a:p>
            <a:pPr lvl="1"/>
            <a:r>
              <a:rPr lang="en-US" sz="1600"/>
              <a:t>Compile time allocation (CTA) means memory for named variables is allocated by the compiler at compile time, </a:t>
            </a:r>
          </a:p>
          <a:p>
            <a:pPr lvl="1"/>
            <a:r>
              <a:rPr lang="en-US" sz="1600"/>
              <a:t>Dynamic memory allocation (DMA) means memory is allocated on-the-fly during run-time.</a:t>
            </a:r>
          </a:p>
          <a:p>
            <a:pPr lvl="1"/>
            <a:r>
              <a:rPr lang="en-US" sz="1600"/>
              <a:t>CTA requires the exact size and type of storage at compile time, DMA is calculated and allocates the exact memory it needs during run-time.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wearing a red hat&#10;&#10;Description automatically generated">
            <a:extLst>
              <a:ext uri="{FF2B5EF4-FFF2-40B4-BE49-F238E27FC236}">
                <a16:creationId xmlns:a16="http://schemas.microsoft.com/office/drawing/2014/main" id="{29EB1B59-9E64-4742-84DF-63EA8DCB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8" r="12539" b="1"/>
          <a:stretch/>
        </p:blipFill>
        <p:spPr>
          <a:xfrm>
            <a:off x="6748272" y="822412"/>
            <a:ext cx="5025525" cy="52223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29F9-0188-304D-8D31-6B4127D3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C82D6-8C93-4742-9749-FA7CE940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02F11F1-0BEE-7248-91D5-7488958C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60600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Detecting Memory Leaks and Segmentation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Memory leaks and segmentation faults, as well as other errors, can be detected using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gdb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 dirty="0">
                <a:solidFill>
                  <a:srgbClr val="FFFFFF"/>
                </a:solidFill>
              </a:rPr>
              <a:t>, or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valgrind</a:t>
            </a:r>
            <a:endParaRPr lang="en-US" sz="20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Should be used in tandem when debugging.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FBC4-E554-3840-95BA-1C6B5ABA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92797-B7E9-6B42-91B8-4AC3DBE5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312DE9E-6AA0-1541-9040-17E36362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83590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valgrind</a:t>
            </a:r>
            <a:endParaRPr lang="en-US">
              <a:latin typeface="Courier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en-US" sz="1700"/>
              <a:t>A collection of dynamic analysis tools.</a:t>
            </a:r>
          </a:p>
          <a:p>
            <a:r>
              <a:rPr lang="en-US" sz="1700"/>
              <a:t>Usually used for its </a:t>
            </a:r>
            <a:r>
              <a:rPr lang="en-US" sz="1700">
                <a:latin typeface="Courier" pitchFamily="2" charset="0"/>
              </a:rPr>
              <a:t>memcheck</a:t>
            </a:r>
            <a:r>
              <a:rPr lang="en-US" sz="1700"/>
              <a:t> tool, which can detect:</a:t>
            </a:r>
          </a:p>
          <a:p>
            <a:pPr lvl="1"/>
            <a:r>
              <a:rPr lang="en-US" sz="1700"/>
              <a:t>Use of uninitialized memory.</a:t>
            </a:r>
          </a:p>
          <a:p>
            <a:pPr lvl="1"/>
            <a:r>
              <a:rPr lang="en-US" sz="1700"/>
              <a:t>Reading/writing memory after it has been freed.</a:t>
            </a:r>
          </a:p>
          <a:p>
            <a:pPr lvl="1"/>
            <a:r>
              <a:rPr lang="en-US" sz="1700"/>
              <a:t>Reading/writing off the end of allocated blocks of memory.</a:t>
            </a:r>
          </a:p>
          <a:p>
            <a:pPr lvl="1"/>
            <a:r>
              <a:rPr lang="en-US" sz="1700"/>
              <a:t>Reading/writing inappropriate areas on the stack.</a:t>
            </a:r>
          </a:p>
          <a:p>
            <a:pPr lvl="1"/>
            <a:r>
              <a:rPr lang="en-US" sz="1700"/>
              <a:t>Memory leaks – where pointers to </a:t>
            </a:r>
            <a:r>
              <a:rPr lang="en-US" sz="1700">
                <a:latin typeface="Courier" pitchFamily="2" charset="0"/>
              </a:rPr>
              <a:t>malloc’</a:t>
            </a:r>
            <a:r>
              <a:rPr lang="en-US" sz="1700"/>
              <a:t>d blocks are lost forever.</a:t>
            </a:r>
          </a:p>
          <a:p>
            <a:r>
              <a:rPr lang="en-US" sz="1700"/>
              <a:t>Useful command line flags/options for </a:t>
            </a:r>
            <a:r>
              <a:rPr lang="en-US" sz="1700">
                <a:latin typeface="Courier" pitchFamily="2" charset="0"/>
              </a:rPr>
              <a:t>valgrind</a:t>
            </a:r>
          </a:p>
          <a:p>
            <a:pPr lvl="1"/>
            <a:r>
              <a:rPr lang="en-US" sz="1700">
                <a:latin typeface="Courier" pitchFamily="2" charset="0"/>
              </a:rPr>
              <a:t>--leak-check=full</a:t>
            </a:r>
          </a:p>
          <a:p>
            <a:pPr lvl="1"/>
            <a:r>
              <a:rPr lang="en-US" sz="1700">
                <a:latin typeface="Courier" pitchFamily="2" charset="0"/>
              </a:rPr>
              <a:t>--show-leak-kinds=all</a:t>
            </a:r>
          </a:p>
          <a:p>
            <a:pPr lvl="1"/>
            <a:endParaRPr lang="en-US" sz="17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347E6-AC7E-874E-83C4-98548286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6412" y="6356350"/>
            <a:ext cx="31390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pic>
        <p:nvPicPr>
          <p:cNvPr id="7" name="Picture 6" descr="A picture containing dark, black, man, water&#10;&#10;Description automatically generated">
            <a:extLst>
              <a:ext uri="{FF2B5EF4-FFF2-40B4-BE49-F238E27FC236}">
                <a16:creationId xmlns:a16="http://schemas.microsoft.com/office/drawing/2014/main" id="{C16762E7-E251-3245-93A8-82A6E89C3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6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DCEBD-90EC-724E-BA3E-79A93C90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0286" y="6355080"/>
            <a:ext cx="906562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FCBF1A6-6187-F746-ABF6-D59508E2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2931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Static versus dynamic analyzers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Static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, operate by analyzing the source code for a program before it’s run.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Code is compared against a set (or multiple sets) of coding rules for bugs.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Only surface level; can’t check if a function behaves completely as it’s supposed to when it’s executed.</a:t>
            </a:r>
          </a:p>
          <a:p>
            <a:r>
              <a:rPr lang="en-US" sz="2000">
                <a:solidFill>
                  <a:srgbClr val="FFFFFF"/>
                </a:solidFill>
              </a:rPr>
              <a:t>Dynamic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, operate by tracking down errors that occur during program execution.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Good for checking if the program executes as it’s supposed to,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Can only analyze what happens during execution, 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Things that don’t occur during execution aren’t analyzed.</a:t>
            </a:r>
          </a:p>
          <a:p>
            <a:r>
              <a:rPr lang="en-US" sz="2000">
                <a:solidFill>
                  <a:srgbClr val="FFFFFF"/>
                </a:solidFill>
              </a:rPr>
              <a:t>Let’s see examples of differences in analysis output for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 and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60519D5A-F7FF-1040-BA10-EA681E17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07032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E39D25-F6C3-49C6-9DCC-F22D92A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297FC-6FA3-C141-8AE1-E8CBD376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163313" cy="2135867"/>
          </a:xfrm>
        </p:spPr>
        <p:txBody>
          <a:bodyPr anchor="b">
            <a:normAutofit/>
          </a:bodyPr>
          <a:lstStyle/>
          <a:p>
            <a:r>
              <a:rPr lang="en-US" sz="4800"/>
              <a:t>Debugging with </a:t>
            </a:r>
            <a:r>
              <a:rPr lang="en-US" sz="480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A4D59-0369-3145-88D4-1D69D030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163313" cy="3095445"/>
          </a:xfrm>
        </p:spPr>
        <p:txBody>
          <a:bodyPr anchor="t">
            <a:normAutofit/>
          </a:bodyPr>
          <a:lstStyle/>
          <a:p>
            <a:r>
              <a:rPr lang="en-US" sz="1800"/>
              <a:t>Consider the person/house code module on the right.</a:t>
            </a:r>
          </a:p>
          <a:p>
            <a:r>
              <a:rPr lang="en-US" sz="1800"/>
              <a:t>Now consider the main function below:</a:t>
            </a:r>
          </a:p>
          <a:p>
            <a:endParaRPr lang="en-US" sz="1800"/>
          </a:p>
          <a:p>
            <a:r>
              <a:rPr lang="en-US" sz="1800"/>
              <a:t>Is there anything wrong?</a:t>
            </a:r>
          </a:p>
          <a:p>
            <a:r>
              <a:rPr lang="en-US" sz="1800"/>
              <a:t>Let’s statically analyze this with </a:t>
            </a:r>
            <a:r>
              <a:rPr lang="en-US" sz="1800">
                <a:latin typeface="Courier" pitchFamily="2" charset="0"/>
              </a:rPr>
              <a:t>infer</a:t>
            </a:r>
            <a:r>
              <a:rPr lang="en-US" sz="1800"/>
              <a:t>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2BF6B-2C29-274E-BE92-10B60680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1690" y="-4"/>
            <a:ext cx="833392" cy="68699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0E845C94-571D-FC46-9257-A353056ABCCB}" type="slidenum">
              <a:rPr lang="en-US"/>
              <a:pPr algn="ctr"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6A2B32-FA4E-4012-AA9A-4722860D1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23459" y="699898"/>
            <a:ext cx="2842483" cy="101080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B5ED8-112D-4362-947F-A3C0636F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550557" y="5125911"/>
            <a:ext cx="2842481" cy="10316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554811" y="1035388"/>
            <a:ext cx="2842482" cy="4717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527760" y="1104241"/>
            <a:ext cx="2842483" cy="157757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0855A-CFDE-4C18-8007-CC1D26F55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533C7-9B09-1D4E-885A-AD8524CD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9690" y="6116919"/>
            <a:ext cx="4114800" cy="74966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2BB53B8-8E55-1E47-B119-78067B56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20750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Debugging with infer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Running infer using: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infer-capture -- make 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infer-analyze -- make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748272" y="1837968"/>
            <a:ext cx="5025525" cy="319120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E76011F-1DD8-A742-9DAB-B00B488D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31758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Debugging with </a:t>
            </a:r>
            <a:r>
              <a:rPr lang="en-US">
                <a:latin typeface="Courier" pitchFamily="2" charset="0"/>
              </a:rPr>
              <a:t>infer</a:t>
            </a:r>
            <a:r>
              <a:rPr lang="en-US"/>
              <a:t> (cont’d)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We can see that we have three memory leaks, all of which are from the fact that we allocated memory for three person </a:t>
            </a:r>
            <a:r>
              <a:rPr lang="en-US" sz="2200">
                <a:latin typeface="Courier" pitchFamily="2" charset="0"/>
              </a:rPr>
              <a:t>*</a:t>
            </a:r>
            <a:r>
              <a:rPr lang="en-US" sz="2200"/>
              <a:t>’s but never freed them.</a:t>
            </a:r>
          </a:p>
          <a:p>
            <a:r>
              <a:rPr lang="en-US" sz="2200"/>
              <a:t>We can fix this by adding a loop to </a:t>
            </a:r>
            <a:r>
              <a:rPr lang="en-US" sz="2200">
                <a:latin typeface="Courier" pitchFamily="2" charset="0"/>
              </a:rPr>
              <a:t>house_delete()</a:t>
            </a:r>
            <a:r>
              <a:rPr lang="en-US" sz="2200"/>
              <a:t> to call </a:t>
            </a:r>
            <a:r>
              <a:rPr lang="en-US" sz="2200">
                <a:latin typeface="Courier" pitchFamily="2" charset="0"/>
              </a:rPr>
              <a:t>person_delete()</a:t>
            </a:r>
            <a:r>
              <a:rPr lang="en-US" sz="2200"/>
              <a:t> for each person in the members field of a house and to free the third person in the main function.</a:t>
            </a:r>
          </a:p>
          <a:p>
            <a:r>
              <a:rPr lang="en-US" sz="2200"/>
              <a:t>However, the main function only allocated space for two people in the house, but </a:t>
            </a:r>
            <a:r>
              <a:rPr lang="en-US" sz="2200">
                <a:latin typeface="Courier" pitchFamily="2" charset="0"/>
              </a:rPr>
              <a:t>infer</a:t>
            </a:r>
            <a:r>
              <a:rPr lang="en-US" sz="2200"/>
              <a:t> didn’t report anything when the main function added a third person to the house.</a:t>
            </a:r>
          </a:p>
          <a:p>
            <a:r>
              <a:rPr lang="en-US" sz="2200"/>
              <a:t>This is where we further debug with </a:t>
            </a:r>
            <a:r>
              <a:rPr lang="en-US" sz="2200">
                <a:latin typeface="Courier" pitchFamily="2" charset="0"/>
              </a:rPr>
              <a:t>valgrind</a:t>
            </a:r>
            <a:r>
              <a:rPr lang="en-US" sz="220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AC82D74-9171-4746-AFBE-D6B04C50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9739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89" r="-1" b="1507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Debugging with </a:t>
            </a:r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valgrind</a:t>
            </a:r>
            <a:r>
              <a:rPr lang="en-US" sz="1700">
                <a:solidFill>
                  <a:schemeClr val="bg1"/>
                </a:solidFill>
              </a:rPr>
              <a:t> output for the same program checked earlier with infer: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2000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28664" y="6556248"/>
            <a:ext cx="8281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B4E178C-EAFF-E64B-9726-475C0398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23499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en-US" sz="4000"/>
              <a:t>Debugging with </a:t>
            </a:r>
            <a:r>
              <a:rPr lang="en-US" sz="4000">
                <a:latin typeface="Courier" pitchFamily="2" charset="0"/>
              </a:rPr>
              <a:t>valgrind</a:t>
            </a:r>
            <a:r>
              <a:rPr lang="en-US" sz="4000"/>
              <a:t>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91964" y="346634"/>
            <a:ext cx="4659087" cy="293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4455AA-9767-E644-8DF8-49C236B3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3776" y="3710818"/>
            <a:ext cx="4855464" cy="27190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en-US" sz="1700"/>
              <a:t>As we can see, we still see the memory leaks caused by the three persons, and now we also see that trying to add a person to the house caused an invalid write</a:t>
            </a:r>
          </a:p>
          <a:p>
            <a:r>
              <a:rPr lang="en-US" sz="1700"/>
              <a:t>We can fix </a:t>
            </a:r>
            <a:r>
              <a:rPr lang="en-US" sz="1700">
                <a:latin typeface="Courier" pitchFamily="2" charset="0"/>
              </a:rPr>
              <a:t>house_delete()</a:t>
            </a:r>
            <a:r>
              <a:rPr lang="en-US" sz="1700"/>
              <a:t> as seen on the right:</a:t>
            </a:r>
          </a:p>
          <a:p>
            <a:r>
              <a:rPr lang="en-US" sz="1700"/>
              <a:t>And we can either change the main function to either not add the third person to the house and call </a:t>
            </a:r>
            <a:r>
              <a:rPr lang="en-US" sz="1700">
                <a:latin typeface="Courier" pitchFamily="2" charset="0"/>
              </a:rPr>
              <a:t>person_delete()</a:t>
            </a:r>
            <a:r>
              <a:rPr lang="en-US" sz="1700"/>
              <a:t>on them, or instantiate the house to fit 3</a:t>
            </a:r>
          </a:p>
          <a:p>
            <a:r>
              <a:rPr lang="en-US" sz="1700"/>
              <a:t>Applying the above changes will result in a leak and error free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25512" y="6355080"/>
            <a:ext cx="30906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16184" y="6355080"/>
            <a:ext cx="7315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tint val="75000"/>
                  <a:alpha val="7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B90758E-27DB-F144-B00E-8AA51466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56561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70771-AADB-A049-8494-9ECAF72E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" y="320040"/>
            <a:ext cx="9840667" cy="4305291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14ED7-9A26-784C-A082-6F8B6884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valgrind() </a:t>
            </a:r>
            <a:r>
              <a:rPr lang="en-US" sz="2600">
                <a:solidFill>
                  <a:schemeClr val="bg1"/>
                </a:solidFill>
                <a:latin typeface="+mn-lt"/>
              </a:rPr>
              <a:t>on debugged program</a:t>
            </a:r>
            <a:endParaRPr lang="en-US" sz="260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8B1B-388D-364E-8CDE-B2507134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Looking good!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But what about </a:t>
            </a:r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infer</a:t>
            </a:r>
            <a:r>
              <a:rPr lang="en-US" sz="17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F735E-82CD-B14C-8B9F-E26B0CEC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6017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4FF7E-32B7-2D46-9F44-F6C51AA7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3AF8FA3-178C-DC4B-AC08-8B45A65D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4004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ourier" pitchFamily="2" charset="0"/>
              </a:rPr>
              <a:t>infer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600" y="3285595"/>
            <a:ext cx="4938000" cy="137425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A static analysis tool to detect bugs in </a:t>
            </a:r>
            <a:r>
              <a:rPr lang="en-US" sz="2400" b="1" dirty="0"/>
              <a:t>C</a:t>
            </a:r>
            <a:r>
              <a:rPr lang="en-US" sz="2400" dirty="0"/>
              <a:t>, C++, and Java.</a:t>
            </a:r>
          </a:p>
          <a:p>
            <a:r>
              <a:rPr lang="en-US" sz="2400" dirty="0"/>
              <a:t>Checks for null pointer exceptions, resource leakage, race conditions, and missing lock guards.</a:t>
            </a:r>
          </a:p>
          <a:p>
            <a:r>
              <a:rPr lang="en-US" sz="2400" dirty="0"/>
              <a:t>On the left is an example of a </a:t>
            </a:r>
            <a:r>
              <a:rPr lang="en-US" sz="2400" dirty="0">
                <a:latin typeface="Courier" pitchFamily="2" charset="0"/>
              </a:rPr>
              <a:t>make infer</a:t>
            </a:r>
            <a:r>
              <a:rPr lang="en-US" sz="2400" dirty="0"/>
              <a:t> target in a </a:t>
            </a:r>
            <a:r>
              <a:rPr lang="en-US" sz="2400" dirty="0" err="1">
                <a:latin typeface="Courier" pitchFamily="2" charset="0"/>
              </a:rPr>
              <a:t>Makefile</a:t>
            </a:r>
            <a:r>
              <a:rPr lang="en-US" sz="2400" dirty="0">
                <a:latin typeface="Courier" pitchFamily="2" charset="0"/>
              </a:rPr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BBC9-3ED7-EF48-8228-81DB401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prstClr val="black">
                    <a:tint val="75000"/>
                  </a:prst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C773-7E22-314D-BB3F-336CFB6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B1F131F3-480A-A047-9339-E50DCA72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86106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Why is dynamic memory allocation good?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US" sz="1400"/>
              <a:t>Stack space is limited.</a:t>
            </a:r>
          </a:p>
          <a:p>
            <a:r>
              <a:rPr lang="en-US" sz="1400"/>
              <a:t>We sometimes want variables to last beyond the lifetime of its current scope:</a:t>
            </a:r>
          </a:p>
          <a:p>
            <a:pPr lvl="1"/>
            <a:r>
              <a:rPr lang="en-US" sz="1400"/>
              <a:t>Variables on the stack don’t last beyond its current scope.</a:t>
            </a:r>
          </a:p>
          <a:p>
            <a:pPr lvl="1"/>
            <a:r>
              <a:rPr lang="en-US" sz="1400"/>
              <a:t>Variables dynamically allocated on the heap can be accessed beyond the current scope.</a:t>
            </a:r>
          </a:p>
          <a:p>
            <a:r>
              <a:rPr lang="en-US" sz="1400"/>
              <a:t>We don’t always know exactly how much memory is needed to run a program.</a:t>
            </a:r>
          </a:p>
          <a:p>
            <a:pPr lvl="1"/>
            <a:r>
              <a:rPr lang="en-US" sz="1400"/>
              <a:t>Solution: dynamically allocate memory when it’s needed, however much is needed.</a:t>
            </a:r>
          </a:p>
          <a:p>
            <a:pPr lvl="1"/>
            <a:r>
              <a:rPr lang="en-US" sz="1400"/>
              <a:t>But how do we dynamically allocate memory?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smoke&#10;&#10;Description automatically generated">
            <a:extLst>
              <a:ext uri="{FF2B5EF4-FFF2-40B4-BE49-F238E27FC236}">
                <a16:creationId xmlns:a16="http://schemas.microsoft.com/office/drawing/2014/main" id="{1440DFD8-11DB-404F-975D-F623DCFA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7" r="2" b="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7CD5B-A83D-2649-AFE1-6A01BB05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73630-B4D3-9845-A427-505E5510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A6D18F0F-C69E-104B-A0F6-7E080288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1276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CA325-199E-8346-A32D-53D950AC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Courier" pitchFamily="2" charset="0"/>
              </a:rPr>
              <a:t>infer</a:t>
            </a:r>
            <a:r>
              <a:rPr lang="en-US" sz="4000"/>
              <a:t> on a debugged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50884-24A4-F042-B087-9514B514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3" y="869701"/>
            <a:ext cx="5917454" cy="5118596"/>
          </a:xfrm>
          <a:prstGeom prst="rect">
            <a:avLst/>
          </a:prstGeom>
        </p:spPr>
      </p:pic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90CD-0301-BC4C-A920-D95ECA31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There are still errors!</a:t>
            </a:r>
          </a:p>
          <a:p>
            <a:pPr lvl="1"/>
            <a:r>
              <a:rPr lang="en-US" sz="2000"/>
              <a:t>This is “okay”</a:t>
            </a:r>
          </a:p>
          <a:p>
            <a:r>
              <a:rPr lang="en-US" sz="2000">
                <a:latin typeface="Courier" pitchFamily="2" charset="0"/>
              </a:rPr>
              <a:t>infer </a:t>
            </a:r>
            <a:r>
              <a:rPr lang="en-US" sz="2000"/>
              <a:t>is far from perfect</a:t>
            </a:r>
          </a:p>
          <a:p>
            <a:pPr lvl="1"/>
            <a:r>
              <a:rPr lang="en-US" sz="2000"/>
              <a:t>What are reported as memory leaks are freed later on in the code in other functions.</a:t>
            </a:r>
          </a:p>
          <a:p>
            <a:r>
              <a:rPr lang="en-US" sz="2000"/>
              <a:t>Any errors reported by </a:t>
            </a:r>
            <a:r>
              <a:rPr lang="en-US" sz="2000">
                <a:latin typeface="Courier" pitchFamily="2" charset="0"/>
              </a:rPr>
              <a:t>infer</a:t>
            </a:r>
            <a:r>
              <a:rPr lang="en-US" sz="2000"/>
              <a:t> that aren’t correct must be explained in your </a:t>
            </a:r>
            <a:r>
              <a:rPr lang="en-US" sz="2000">
                <a:latin typeface="Courier" pitchFamily="2" charset="0"/>
              </a:rPr>
              <a:t>README.md</a:t>
            </a:r>
            <a:r>
              <a:rPr lang="en-US" sz="2000"/>
              <a:t>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5D8EF-BF8D-334A-AA4E-1B367E8B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B83A9-9A84-9843-A997-AB8C3805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0B08CD6-940B-014C-B26E-97B54458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55919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123B-BE9A-4119-B271-F97D52A0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Dynamic memory allocation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27BF-F90C-4FBC-A7FD-06299C27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are three standard </a:t>
            </a:r>
            <a:r>
              <a:rPr lang="en-US" sz="2400" b="1" dirty="0"/>
              <a:t>C</a:t>
            </a:r>
            <a:r>
              <a:rPr lang="en-US" sz="2400" dirty="0"/>
              <a:t> library functions to allocate memory, all of which are defined under </a:t>
            </a:r>
            <a:r>
              <a:rPr lang="en-US" sz="2400">
                <a:latin typeface="Courier" pitchFamily="2" charset="0"/>
                <a:cs typeface="Courier New" panose="02070309020205020404" pitchFamily="49" charset="0"/>
              </a:rPr>
              <a:t>stdlib.h</a:t>
            </a:r>
            <a:endParaRPr lang="en-US" sz="2400" dirty="0">
              <a:latin typeface="Courier" pitchFamily="2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malloc()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calloc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, and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realloc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These three functions dynamically allocate memory on the heap and returns a pointer to the allocated memory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Allocated memory must be freed using 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free()</a:t>
            </a:r>
            <a:r>
              <a:rPr lang="en-US" sz="2400" dirty="0"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Not freeing allocated memory can lead to depletion of system resources.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This is called a </a:t>
            </a:r>
            <a:r>
              <a:rPr lang="en-US" i="1" dirty="0">
                <a:cs typeface="Courier New" panose="02070309020205020404" pitchFamily="49" charset="0"/>
              </a:rPr>
              <a:t>memory leak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136CC-86EF-45AA-92A2-6E79083F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8253C-18AA-4AEF-8349-5AB2238D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5662D11-7C3B-0D48-9F05-B88DB57C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59512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15CE-2302-49F0-BB44-C5A4BD62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The Heap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F17B-70C3-4441-83D1-D3BF093F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large region of unmanaged, anonymous memory.</a:t>
            </a:r>
          </a:p>
          <a:p>
            <a:r>
              <a:rPr lang="en-US" sz="2200" dirty="0"/>
              <a:t>Only limitations are your computer’s physical limitations.</a:t>
            </a:r>
          </a:p>
          <a:p>
            <a:r>
              <a:rPr lang="en-US" sz="2200" dirty="0"/>
              <a:t>Slower to read from/write to due to the need for pointers.</a:t>
            </a:r>
          </a:p>
          <a:p>
            <a:r>
              <a:rPr lang="en-US" sz="2200" dirty="0"/>
              <a:t>Variables using heap memory can be accessed globally with access to </a:t>
            </a:r>
            <a:r>
              <a:rPr lang="en-US" sz="2200"/>
              <a:t>the pointer.</a:t>
            </a:r>
            <a:endParaRPr lang="en-US" sz="2200" dirty="0"/>
          </a:p>
          <a:p>
            <a:pPr lvl="1"/>
            <a:r>
              <a:rPr lang="en-US" sz="2200" dirty="0"/>
              <a:t>A benefit of using pointers; much easier to pass around pointers for large data structures.</a:t>
            </a:r>
          </a:p>
          <a:p>
            <a:r>
              <a:rPr lang="en-US" sz="2200" dirty="0"/>
              <a:t>Possible memory fragmentation can occur over time as blocks of memory are allocated and deallocated.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ABB4A-E392-4BEC-9D24-CFB48212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DCD5B-7E32-4682-A010-3079E8B5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99635B7-36E6-1443-B1E4-25A4800C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83490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malloc()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Defined as: </a:t>
            </a:r>
          </a:p>
          <a:p>
            <a:pPr lvl="1"/>
            <a:r>
              <a:rPr lang="en-US">
                <a:latin typeface="Courier" pitchFamily="2" charset="0"/>
              </a:rPr>
              <a:t>void* malloc(size_t size)</a:t>
            </a:r>
          </a:p>
          <a:p>
            <a:r>
              <a:rPr lang="en-US" sz="2400" dirty="0"/>
              <a:t>Returns a pointer to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bytes of uninitialized memory allocated on the heap.</a:t>
            </a:r>
          </a:p>
          <a:p>
            <a:r>
              <a:rPr lang="en-US" sz="2400" dirty="0"/>
              <a:t>The memory allocated by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may contain junk data.</a:t>
            </a:r>
          </a:p>
          <a:p>
            <a:r>
              <a:rPr lang="en-US" sz="2400" dirty="0"/>
              <a:t>What happens when zero is passed as the specified number of bytes to allocate is implementation defined (avoid doing this).</a:t>
            </a:r>
          </a:p>
          <a:p>
            <a:r>
              <a:rPr lang="en-US" sz="2400" dirty="0"/>
              <a:t>Doesn’t check for overflow of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if it’s the result of an arithmetic operation, unlike </a:t>
            </a:r>
            <a:r>
              <a:rPr lang="en-US" sz="2400">
                <a:latin typeface="Courier" pitchFamily="2" charset="0"/>
              </a:rPr>
              <a:t>calloc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41C19-E5F8-A04B-B4A7-62CBE9DD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5BB85-A44F-C04B-9759-096625F2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D8D5E32-C75B-8E44-A7AD-ABB8ED31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58652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malloc()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14332" y="1189975"/>
            <a:ext cx="5636735" cy="44746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C8411-1880-5E42-801C-E5A58481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D522D-562F-EF41-917E-ACD87902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D296282-FC26-1C41-B4ED-08D84BF8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2542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calloc()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Defined as:</a:t>
            </a:r>
          </a:p>
          <a:p>
            <a:pPr lvl="1"/>
            <a:r>
              <a:rPr lang="en-US" sz="2200"/>
              <a:t> </a:t>
            </a:r>
            <a:r>
              <a:rPr lang="en-US" sz="2200">
                <a:latin typeface="Courier" pitchFamily="2" charset="0"/>
              </a:rPr>
              <a:t>void* calloc(size_t nmemb, size_t size)</a:t>
            </a:r>
          </a:p>
          <a:p>
            <a:r>
              <a:rPr lang="en-US" sz="2200"/>
              <a:t>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denotes the number of objects and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the size of each object.</a:t>
            </a:r>
          </a:p>
          <a:p>
            <a:r>
              <a:rPr lang="en-US" sz="2200"/>
              <a:t>Returns a pointer to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*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bytes of allocated memory on the heap, in which each byte has been initialized to zero.</a:t>
            </a:r>
          </a:p>
          <a:p>
            <a:r>
              <a:rPr lang="en-US" sz="2200"/>
              <a:t>Like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behavior when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is zero is implementation defined.</a:t>
            </a:r>
          </a:p>
          <a:p>
            <a:r>
              <a:rPr lang="en-US" sz="2200"/>
              <a:t>Generally slower than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but the tradeoff is that the contents of the allocated memory are known since it’s zeroed out.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52A79-0AFF-4047-83E7-B50A28EA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AA1E9-6558-A345-826E-F55FA2AA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20346FB-2314-6547-9C2D-D7D02D91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8435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calloc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21665" y="1533087"/>
            <a:ext cx="6222068" cy="37884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E50B3-7F14-FC4E-863C-0CE5E398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784DD-E128-724B-B69C-1242C1FC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8465263-C235-2249-AB90-49329F8D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03876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1768</Words>
  <Application>Microsoft Office PowerPoint</Application>
  <PresentationFormat>Widescreen</PresentationFormat>
  <Paragraphs>223</Paragraphs>
  <Slides>30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Helvetica Neue Medium</vt:lpstr>
      <vt:lpstr>Tw Cen MT</vt:lpstr>
      <vt:lpstr>Office Theme</vt:lpstr>
      <vt:lpstr>Dynamic Memory Allocation</vt:lpstr>
      <vt:lpstr>What is dynamic memory allocation?</vt:lpstr>
      <vt:lpstr>Why is dynamic memory allocation good?</vt:lpstr>
      <vt:lpstr>Dynamic memory allocation</vt:lpstr>
      <vt:lpstr>The Heap</vt:lpstr>
      <vt:lpstr>malloc()</vt:lpstr>
      <vt:lpstr>Example of malloc()</vt:lpstr>
      <vt:lpstr>calloc()</vt:lpstr>
      <vt:lpstr>Example of calloc()</vt:lpstr>
      <vt:lpstr>Dynamic Memory Allocation example:  A dynamic n × n matrix</vt:lpstr>
      <vt:lpstr>Dynamic matrix:  main()</vt:lpstr>
      <vt:lpstr>Dynamic matrix  matrix_create()</vt:lpstr>
      <vt:lpstr>PowerPoint Presentation</vt:lpstr>
      <vt:lpstr>realloc()</vt:lpstr>
      <vt:lpstr>A Dynamically Growing Stack</vt:lpstr>
      <vt:lpstr>Dynamic Stack: stack_create()</vt:lpstr>
      <vt:lpstr>Dynamic Stack: stack_push()</vt:lpstr>
      <vt:lpstr>free()</vt:lpstr>
      <vt:lpstr>Example of free()</vt:lpstr>
      <vt:lpstr>Detecting Memory Leaks and Segmentation Faults</vt:lpstr>
      <vt:lpstr>valgrind</vt:lpstr>
      <vt:lpstr>Static versus dynamic analyzers </vt:lpstr>
      <vt:lpstr>Debugging with infer</vt:lpstr>
      <vt:lpstr>Debugging with infer (cont’d)</vt:lpstr>
      <vt:lpstr>Debugging with infer (cont’d)</vt:lpstr>
      <vt:lpstr>Debugging with valgrind</vt:lpstr>
      <vt:lpstr>Debugging with valgrind (cont’d)</vt:lpstr>
      <vt:lpstr>valgrind() on debugged program</vt:lpstr>
      <vt:lpstr>infer</vt:lpstr>
      <vt:lpstr>infer on a debugged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 and Dynamic Memory</dc:title>
  <dc:creator>Darrell Long</dc:creator>
  <cp:lastModifiedBy>Brian Wei Zhao</cp:lastModifiedBy>
  <cp:revision>9</cp:revision>
  <dcterms:created xsi:type="dcterms:W3CDTF">2020-01-04T05:09:42Z</dcterms:created>
  <dcterms:modified xsi:type="dcterms:W3CDTF">2021-10-18T17:55:57Z</dcterms:modified>
</cp:coreProperties>
</file>